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</p:sldMasterIdLst>
  <p:handoutMasterIdLst>
    <p:handoutMasterId r:id="rId28"/>
  </p:handoutMasterIdLst>
  <p:sldIdLst>
    <p:sldId id="280" r:id="rId4"/>
    <p:sldId id="256" r:id="rId5"/>
    <p:sldId id="258" r:id="rId6"/>
    <p:sldId id="260" r:id="rId7"/>
    <p:sldId id="261" r:id="rId8"/>
    <p:sldId id="262" r:id="rId9"/>
    <p:sldId id="281" r:id="rId10"/>
    <p:sldId id="268" r:id="rId11"/>
    <p:sldId id="269" r:id="rId12"/>
    <p:sldId id="263" r:id="rId13"/>
    <p:sldId id="264" r:id="rId14"/>
    <p:sldId id="265" r:id="rId15"/>
    <p:sldId id="266" r:id="rId16"/>
    <p:sldId id="267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665CC-D387-4130-BFAA-AE6A9C3747FC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C10BD-42F5-420A-8DEC-F2F97A44020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2608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สี่เหลี่ยมผืนผ้า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วงรี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สี่เหลี่ยมผืนผ้า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วงรี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สี่เหลี่ยมผืนผ้า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วงรี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สี่เหลี่ยมผืนผ้า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3" name="สี่เหลี่ยมผืนผ้า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สี่เหลี่ยมผืนผ้า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วงรี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วงรี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ตัวยึดเนื้อหา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2" name="ตัวยึดเนื้อหา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สี่เหลี่ยมผืนผ้า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สี่เหลี่ยมผืนผ้า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สี่เหลี่ยมผืนผ้า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สี่เหลี่ยมผืนผ้า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h-TH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ตัวยึดเนื้อหา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26" name="ตัวยึดเนื้อหา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25" name="วงรี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วงรี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ชื่อเรื่อง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สี่เหลี่ยมผืนผ้า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สี่เหลี่ยมผืนผ้า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สี่เหลี่ยมผืนผ้า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สี่เหลี่ยมผืนผ้า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3" name="สี่เหลี่ยมผืนผ้า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สี่เหลี่ยมผืนผ้า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วงรี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วงรี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สี่เหลี่ยมผืนผ้า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สี่เหลี่ยมผืนผ้า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ตัวยึดเนื้อหา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0" name="วงรี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วงรี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สี่เหลี่ยมผืนผ้า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ตัวเชื่อมต่อตรง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สี่เหลี่ยมผืนผ้า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สี่เหลี่ยมผืนผ้า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วงรี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22" name="สี่เหลี่ยมผืนผ้า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สี่เหลี่ยมผืนผ้า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วงรี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ตัวยึดเนื้อหา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2" name="ตัวยึดเนื้อหา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สี่เหลี่ยมผืนผ้า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สี่เหลี่ยมผืนผ้า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สี่เหลี่ยมผืนผ้า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สี่เหลี่ยมผืนผ้า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h-TH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ตัวยึดเนื้อหา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26" name="ตัวยึดเนื้อหา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25" name="วงรี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วงรี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ชื่อเรื่อง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สี่เหลี่ยมผืนผ้า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สี่เหลี่ยมผืนผ้า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สี่เหลี่ยมผืนผ้า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สี่เหลี่ยมผืนผ้า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สี่เหลี่ยมผืนผ้า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ตัวยึดเนื้อหา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0" name="วงรี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วงรี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สี่เหลี่ยมผืนผ้า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ตัวเชื่อมต่อตรง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สี่เหลี่ยมผืนผ้า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สี่เหลี่ยมผืนผ้า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วงรี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22" name="สี่เหลี่ยมผืนผ้า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สี่เหลี่ยมผืนผ้า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วงรี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/>
              <a:t>ระดับที่สอง</a:t>
            </a:r>
          </a:p>
          <a:p>
            <a:pPr lvl="2" eaLnBrk="1" latinLnBrk="0" hangingPunct="1"/>
            <a:r>
              <a:rPr kumimoji="0" lang="th-TH"/>
              <a:t>ระดับที่สาม</a:t>
            </a:r>
          </a:p>
          <a:p>
            <a:pPr lvl="3" eaLnBrk="1" latinLnBrk="0" hangingPunct="1"/>
            <a:r>
              <a:rPr kumimoji="0" lang="th-TH"/>
              <a:t>ระดับที่สี่</a:t>
            </a:r>
          </a:p>
          <a:p>
            <a:pPr lvl="4" eaLnBrk="1" latinLnBrk="0" hangingPunct="1"/>
            <a:r>
              <a:rPr kumimoji="0" lang="th-TH"/>
              <a:t>ระดับที่ห้า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สี่เหลี่ยมผืนผ้า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สี่เหลี่ยมผืนผ้า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สี่เหลี่ยมผืนผ้า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B828102-6B21-42A9-B0F4-1B86577C6404}" type="datetimeFigureOut">
              <a:rPr lang="th-TH" smtClean="0"/>
              <a:pPr/>
              <a:t>16/02/65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8" name="สี่เหลี่ยมผืนผ้า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วงรี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A91EA2-9DD0-40AC-9B39-E5E7C7AFE0A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/>
              <a:t>ระดับที่สอง</a:t>
            </a:r>
          </a:p>
          <a:p>
            <a:pPr lvl="2" eaLnBrk="1" latinLnBrk="0" hangingPunct="1"/>
            <a:r>
              <a:rPr kumimoji="0" lang="th-TH"/>
              <a:t>ระดับที่สาม</a:t>
            </a:r>
          </a:p>
          <a:p>
            <a:pPr lvl="3" eaLnBrk="1" latinLnBrk="0" hangingPunct="1"/>
            <a:r>
              <a:rPr kumimoji="0" lang="th-TH"/>
              <a:t>ระดับที่สี่</a:t>
            </a:r>
          </a:p>
          <a:p>
            <a:pPr lvl="4" eaLnBrk="1" latinLnBrk="0" hangingPunct="1"/>
            <a:r>
              <a:rPr kumimoji="0" lang="th-TH"/>
              <a:t>ระดับที่ห้า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รอง 1"/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0070C0"/>
                </a:solidFill>
                <a:latin typeface="5103_tLU_JIUMJIUM" pitchFamily="2" charset="0"/>
                <a:cs typeface="5103_tLU_JIUMJIUM" pitchFamily="2" charset="0"/>
              </a:rPr>
              <a:t>adjective</a:t>
            </a:r>
            <a:endParaRPr lang="th-TH" sz="4000" i="1" dirty="0">
              <a:solidFill>
                <a:srgbClr val="0070C0"/>
              </a:solidFill>
              <a:latin typeface="5103_tLU_JIUMJIUM" pitchFamily="2" charset="0"/>
              <a:cs typeface="5103_tLU_JIUMJIUM" pitchFamily="2" charset="0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0070C0"/>
                </a:solidFill>
                <a:latin typeface="5103_tLU_JIUMJIUM" pitchFamily="2" charset="0"/>
                <a:cs typeface="5103_tLU_JIUMJIUM" pitchFamily="2" charset="0"/>
              </a:rPr>
              <a:t>คำคุณศัพท์</a:t>
            </a:r>
          </a:p>
        </p:txBody>
      </p:sp>
      <p:pic>
        <p:nvPicPr>
          <p:cNvPr id="1026" name="Picture 2" descr="C:\Documents and Settings\admin\Desktop\ภาพตกแต่ง\kapook_4350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357431"/>
            <a:ext cx="8643998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คำบรรยายภาพแบบวงรี 15"/>
          <p:cNvSpPr/>
          <p:nvPr/>
        </p:nvSpPr>
        <p:spPr>
          <a:xfrm>
            <a:off x="928662" y="4286256"/>
            <a:ext cx="571504" cy="857256"/>
          </a:xfrm>
          <a:prstGeom prst="wedgeEllipseCallout">
            <a:avLst>
              <a:gd name="adj1" fmla="val 94898"/>
              <a:gd name="adj2" fmla="val 641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คำบรรยายภาพแบบสี่เหลี่ยมมุมมน 9"/>
          <p:cNvSpPr/>
          <p:nvPr/>
        </p:nvSpPr>
        <p:spPr>
          <a:xfrm>
            <a:off x="6072198" y="1428736"/>
            <a:ext cx="500066" cy="785818"/>
          </a:xfrm>
          <a:prstGeom prst="wedgeRoundRectCallout">
            <a:avLst>
              <a:gd name="adj1" fmla="val 119730"/>
              <a:gd name="adj2" fmla="val -92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คำบรรยายภาพแบบสี่เหลี่ยมมุมมน 6"/>
          <p:cNvSpPr/>
          <p:nvPr/>
        </p:nvSpPr>
        <p:spPr>
          <a:xfrm>
            <a:off x="428596" y="1571612"/>
            <a:ext cx="642942" cy="714380"/>
          </a:xfrm>
          <a:prstGeom prst="wedgeRoundRectCallout">
            <a:avLst>
              <a:gd name="adj1" fmla="val 121509"/>
              <a:gd name="adj2" fmla="val -210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500034" y="357166"/>
            <a:ext cx="428628" cy="928694"/>
          </a:xfrm>
          <a:prstGeom prst="wedgeEllipseCallout">
            <a:avLst>
              <a:gd name="adj1" fmla="val 135791"/>
              <a:gd name="adj2" fmla="val 76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h-TH" sz="2800" dirty="0">
                <a:latin typeface="AngsanaUPC" pitchFamily="18" charset="-34"/>
                <a:cs typeface="AngsanaUPC" pitchFamily="18" charset="-34"/>
              </a:rPr>
              <a:t>                  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เอ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!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เราลองมาใส่คำ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adjective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ให้ถูกตำแหน่งดีกว่า</a:t>
            </a: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595310" cy="785810"/>
          </a:xfrm>
          <a:prstGeom prst="rect">
            <a:avLst/>
          </a:prstGeom>
          <a:noFill/>
        </p:spPr>
      </p:pic>
      <p:pic>
        <p:nvPicPr>
          <p:cNvPr id="6" name="Picture 3" descr="C:\Documents and Settings\admin\Desktop\ภาพตกแต่ง\asclub_net_a94952614349c0f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500174"/>
            <a:ext cx="500066" cy="71438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71604" y="1428736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ได้เลย ขอหลายๆ คำนะ</a:t>
            </a:r>
          </a:p>
        </p:txBody>
      </p:sp>
      <p:pic>
        <p:nvPicPr>
          <p:cNvPr id="9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8392" y="1357298"/>
            <a:ext cx="523872" cy="78581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072330" y="1428736"/>
            <a:ext cx="85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จัดให้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2357430"/>
            <a:ext cx="850112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interesting      difficult        rich</a:t>
            </a:r>
            <a:r>
              <a:rPr lang="en-US" i="1" dirty="0"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  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English       long        cold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beautiful	         expensive</a:t>
            </a:r>
            <a:r>
              <a:rPr lang="en-US" i="1" dirty="0"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ugly</a:t>
            </a:r>
            <a:r>
              <a:rPr lang="en-US" i="1" dirty="0"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  polite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    tall</a:t>
            </a:r>
            <a:r>
              <a:rPr lang="en-US" i="1" dirty="0"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    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clever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black</a:t>
            </a:r>
            <a:r>
              <a:rPr kumimoji="0" lang="en-US" b="0" i="1" u="none" strike="noStrike" cap="none" normalizeH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         </a:t>
            </a:r>
            <a:r>
              <a:rPr lang="en-US" i="1" dirty="0"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clean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AngsanaUPC" pitchFamily="18" charset="-34"/>
                <a:ea typeface="Times New Roman" pitchFamily="18" charset="0"/>
                <a:cs typeface="AngsanaUPC" pitchFamily="18" charset="-34"/>
              </a:rPr>
              <a:t>           wet</a:t>
            </a:r>
            <a:endParaRPr kumimoji="0" lang="en-US" b="0" i="1" u="none" strike="noStrike" cap="none" normalizeH="0" baseline="0" dirty="0">
              <a:ln>
                <a:noFill/>
              </a:ln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714744" y="4071942"/>
            <a:ext cx="50006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040188" algn="l"/>
              </a:tabLst>
            </a:pPr>
            <a:r>
              <a:rPr lang="en-US" i="1" dirty="0">
                <a:latin typeface="AngsanaUPC" pitchFamily="18" charset="-34"/>
                <a:cs typeface="AngsanaUPC" pitchFamily="18" charset="-34"/>
              </a:rPr>
              <a:t>person        words           people        day        girl             car               hair             things         boy        tower         student        shirt            skirt            towel     book</a:t>
            </a:r>
            <a:endParaRPr lang="th-TH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15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256"/>
            <a:ext cx="545532" cy="857256"/>
          </a:xfrm>
          <a:prstGeom prst="rect">
            <a:avLst/>
          </a:prstGeom>
          <a:noFill/>
        </p:spPr>
      </p:pic>
      <p:sp>
        <p:nvSpPr>
          <p:cNvPr id="17" name="สี่เหลี่ยมผืนผ้า 16"/>
          <p:cNvSpPr/>
          <p:nvPr/>
        </p:nvSpPr>
        <p:spPr>
          <a:xfrm>
            <a:off x="1142976" y="5191796"/>
            <a:ext cx="2571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อย่าลืมคำนามเหล่านี้จ๊ะ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71500" y="500042"/>
            <a:ext cx="3143244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6699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บุคคลน่าสนใจ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4714876" y="500042"/>
            <a:ext cx="3286148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คำยาก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71472" y="2071678"/>
            <a:ext cx="3071834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คนรวย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4872058" y="2000240"/>
            <a:ext cx="2986090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หนังสืออังกฤษ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71500" y="3714752"/>
            <a:ext cx="3143244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ผมยาว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5014934" y="3571876"/>
            <a:ext cx="3200404" cy="871538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lang="th-TH" sz="1600" dirty="0"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5103_tLU_JIUMJIUM" pitchFamily="2" charset="0"/>
              <a:ea typeface="Angsana New" pitchFamily="18" charset="-34"/>
              <a:cs typeface="5103_tLU_JIUMJIUM" pitchFamily="2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วันอากาศหนาว</a:t>
            </a:r>
            <a:r>
              <a:rPr kumimoji="0" lang="th-TH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หรือเย็น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357158" y="5629296"/>
            <a:ext cx="3000396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ผู้หญิงสวย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5072066" y="5572140"/>
            <a:ext cx="3286148" cy="857256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รถราคาแพง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71500" y="285728"/>
            <a:ext cx="3071806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สิ่งน่าเกลียด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5443562" y="2000240"/>
            <a:ext cx="3200404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หอคอยสูง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458788" y="2000240"/>
            <a:ext cx="3184518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นักเรียนฉลาด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5372124" y="3571876"/>
            <a:ext cx="3200404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กระโปรงสีดำ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482523" y="3706975"/>
            <a:ext cx="3375097" cy="658493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เสื้อเชิ้ตสะอาด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571472" y="5072074"/>
            <a:ext cx="3214710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6699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lang="th-TH" dirty="0">
                <a:latin typeface="AngsanaUPC" pitchFamily="18" charset="-34"/>
                <a:cs typeface="AngsanaUPC" pitchFamily="18" charset="-34"/>
              </a:rPr>
              <a:t>ผ้าเช็ดตัวเปียก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157810" y="285728"/>
            <a:ext cx="3057528" cy="800100"/>
          </a:xfrm>
          <a:prstGeom prst="cloudCallout">
            <a:avLst>
              <a:gd name="adj1" fmla="val -39616"/>
              <a:gd name="adj2" fmla="val 28569"/>
            </a:avLst>
          </a:prstGeom>
          <a:solidFill>
            <a:srgbClr val="FFFFFF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ngsana New" pitchFamily="18" charset="-34"/>
                <a:cs typeface="Cordia New" pitchFamily="34" charset="-34"/>
              </a:rPr>
              <a:t>_________________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Angsana New" pitchFamily="18" charset="-34"/>
              <a:cs typeface="Cordia New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Angsana New" pitchFamily="18" charset="-34"/>
                <a:cs typeface="Cordia New" pitchFamily="34" charset="-34"/>
              </a:rPr>
              <a:t>\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UPC" pitchFamily="18" charset="-34"/>
                <a:ea typeface="Angsana New" pitchFamily="18" charset="-34"/>
                <a:cs typeface="AngsanaUPC" pitchFamily="18" charset="-34"/>
              </a:rPr>
              <a:t>เด็กผู้ชายที่สุภาพ</a:t>
            </a:r>
            <a:endParaRPr kumimoji="0" lang="th-TH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สี่เหลี่ยมมุมมน 4"/>
          <p:cNvSpPr/>
          <p:nvPr/>
        </p:nvSpPr>
        <p:spPr>
          <a:xfrm>
            <a:off x="545150" y="414286"/>
            <a:ext cx="642474" cy="714380"/>
          </a:xfrm>
          <a:prstGeom prst="wedgeRoundRectCallout">
            <a:avLst>
              <a:gd name="adj1" fmla="val 143308"/>
              <a:gd name="adj2" fmla="val 8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h-TH" sz="2800" dirty="0">
                <a:latin typeface="AngsanaUPC" pitchFamily="18" charset="-34"/>
                <a:cs typeface="AngsanaUPC" pitchFamily="18" charset="-34"/>
              </a:rPr>
              <a:t>                         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ตำแหน่งของคำคุณศัพท์ </a:t>
            </a:r>
            <a:r>
              <a:rPr lang="en-US" sz="2800" i="1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(adjective)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ก็สำคัญนะ ยกตัวอย่างจ๊ะ</a:t>
            </a: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550" y="285728"/>
            <a:ext cx="500066" cy="785810"/>
          </a:xfrm>
          <a:prstGeom prst="rect">
            <a:avLst/>
          </a:prstGeom>
          <a:noFill/>
        </p:spPr>
      </p:pic>
      <p:sp>
        <p:nvSpPr>
          <p:cNvPr id="6" name="ตัวยึดเนื้อหา 5"/>
          <p:cNvSpPr>
            <a:spLocks noGrp="1"/>
          </p:cNvSpPr>
          <p:nvPr>
            <p:ph sz="quarter" idx="1"/>
          </p:nvPr>
        </p:nvSpPr>
        <p:spPr>
          <a:xfrm>
            <a:off x="301752" y="1616208"/>
            <a:ext cx="8627966" cy="4670312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1)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ถ้ามีคำคุณศัพท์บอกจำนวนกับคำคุณศัพท์อื่น ให้วางคำคุณศัพท์บอกจำนวนก่อน ตามด้วยคำคุณศัพท์อื่นแล้วจึงตามด้วยคำนาม 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These are four big dogs.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My friends have five pink skirts.</a:t>
            </a:r>
            <a:endParaRPr lang="en-US" sz="800" i="1" dirty="0">
              <a:latin typeface="AngsanaUPC" pitchFamily="18" charset="-34"/>
              <a:cs typeface="AngsanaUPC" pitchFamily="18" charset="-34"/>
            </a:endParaRPr>
          </a:p>
          <a:p>
            <a:endParaRPr lang="en-US" sz="800" i="1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2)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ถ้ามีคำคุณศัพท์เกี่ยวกับสีกับคำคุณศัพท์อื่น ให้วางคำคุณศัพท์เกี่ยวกับสีไว้หน้าคำนามที่จะขยาย ส่วนคำคุณศัพท์อื่นให้วางไว้หน้าคำคุณศัพท์เกี่ยวกับสี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A big yellow bag is on my table.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Our teacher has a little black dog.</a:t>
            </a:r>
            <a:endParaRPr lang="th-TH" sz="2800" i="1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1259632" y="428604"/>
            <a:ext cx="714380" cy="714380"/>
          </a:xfrm>
          <a:prstGeom prst="wedgeEllipseCallout">
            <a:avLst>
              <a:gd name="adj1" fmla="val 105608"/>
              <a:gd name="adj2" fmla="val 44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50206" cy="1080120"/>
          </a:xfrm>
        </p:spPr>
        <p:txBody>
          <a:bodyPr>
            <a:normAutofit/>
          </a:bodyPr>
          <a:lstStyle/>
          <a:p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ตำแหน่งของคำคุณศัพท์ </a:t>
            </a:r>
            <a:r>
              <a:rPr lang="en-US" sz="2800" i="1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adjective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ต่อนะจ๊ะ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627966" cy="4670312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AngsanaUPC" pitchFamily="18" charset="-34"/>
                <a:cs typeface="AngsanaUPC" pitchFamily="18" charset="-34"/>
              </a:rPr>
              <a:t>3) </a:t>
            </a:r>
            <a:r>
              <a:rPr lang="th-TH" sz="3000" dirty="0">
                <a:latin typeface="AngsanaUPC" pitchFamily="18" charset="-34"/>
                <a:cs typeface="AngsanaUPC" pitchFamily="18" charset="-34"/>
              </a:rPr>
              <a:t>ถ้ามีคำคุณศัพท์แสดงความเป็นเจ้าของกับคำคุณศัพท์อื่น ให้วางคำคุณศัพท์ แสดงความเป็นเจ้าของหน้าคำคุณศัพท์อื่น จึงตามด้วยคำนาม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This is my blue shirt.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His new car is over there.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That is her green book.</a:t>
            </a:r>
            <a:endParaRPr lang="en-US" sz="800" i="1" dirty="0">
              <a:latin typeface="AngsanaUPC" pitchFamily="18" charset="-34"/>
              <a:cs typeface="AngsanaUPC" pitchFamily="18" charset="-34"/>
            </a:endParaRPr>
          </a:p>
          <a:p>
            <a:endParaRPr lang="en-US" sz="900" i="1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3000" dirty="0">
                <a:latin typeface="AngsanaUPC" pitchFamily="18" charset="-34"/>
                <a:cs typeface="AngsanaUPC" pitchFamily="18" charset="-34"/>
              </a:rPr>
              <a:t>4) </a:t>
            </a:r>
            <a:r>
              <a:rPr lang="th-TH" sz="3000" dirty="0">
                <a:latin typeface="AngsanaUPC" pitchFamily="18" charset="-34"/>
                <a:cs typeface="AngsanaUPC" pitchFamily="18" charset="-34"/>
              </a:rPr>
              <a:t>ถ้าในประโยคมีคำคุณศัพท์แสดงความเป็นเจ้าของและคำคุณศัพท์บอกจำนวน ให้วางคำคุณศัพท์บอกจำนวนไว้หน้าคำนาม แล้วนำคำคุณศัพท์แสดงความเป็นเจ้าของวางหน้าคำคุณศัพท์บอกจำนวนอีกทีหนึ่ง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Those are your two motorcycles.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My three students are in the room.</a:t>
            </a:r>
            <a:endParaRPr lang="th-TH" sz="3000" i="1" dirty="0">
              <a:latin typeface="AngsanaUPC" pitchFamily="18" charset="-34"/>
              <a:cs typeface="AngsanaUPC" pitchFamily="18" charset="-34"/>
            </a:endParaRPr>
          </a:p>
          <a:p>
            <a:endParaRPr lang="th-TH" dirty="0"/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640" y="332656"/>
            <a:ext cx="500066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755576" y="233192"/>
            <a:ext cx="500066" cy="928694"/>
          </a:xfrm>
          <a:prstGeom prst="wedgeEllipseCallout">
            <a:avLst>
              <a:gd name="adj1" fmla="val 108831"/>
              <a:gd name="adj2" fmla="val 92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4698876" cy="758952"/>
          </a:xfrm>
        </p:spPr>
        <p:txBody>
          <a:bodyPr>
            <a:normAutofit/>
          </a:bodyPr>
          <a:lstStyle/>
          <a:p>
            <a:pPr algn="l"/>
            <a:r>
              <a:rPr lang="th-TH" sz="2800" dirty="0">
                <a:latin typeface="AngsanaUPC" pitchFamily="18" charset="-34"/>
                <a:cs typeface="AngsanaUPC" pitchFamily="18" charset="-34"/>
              </a:rPr>
              <a:t>                     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ลองทำแบบฝึกหัดดูนะจ๊ะ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01752" y="1285860"/>
            <a:ext cx="8503920" cy="4572000"/>
          </a:xfrm>
        </p:spPr>
        <p:txBody>
          <a:bodyPr>
            <a:noAutofit/>
          </a:bodyPr>
          <a:lstStyle/>
          <a:p>
            <a:r>
              <a:rPr lang="en-US" sz="3200" i="1" u="sng" dirty="0">
                <a:latin typeface="AngsanaUPC" pitchFamily="18" charset="-34"/>
                <a:cs typeface="AngsanaUPC" pitchFamily="18" charset="-34"/>
              </a:rPr>
              <a:t>Put the given adjective in the correct order.</a:t>
            </a:r>
            <a:r>
              <a:rPr lang="th-TH" sz="3200" i="1" u="sng" dirty="0">
                <a:latin typeface="AngsanaUPC" pitchFamily="18" charset="-34"/>
                <a:cs typeface="AngsanaUPC" pitchFamily="18" charset="-34"/>
              </a:rPr>
              <a:t>  </a:t>
            </a:r>
            <a:r>
              <a:rPr lang="th-TH" sz="3200" i="1" dirty="0">
                <a:latin typeface="AngsanaUPC" pitchFamily="18" charset="-34"/>
                <a:cs typeface="AngsanaUPC" pitchFamily="18" charset="-34"/>
              </a:rPr>
              <a:t> 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1) This is a town.  (little / quiet)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2 ) My mother has a dress.  ( yellow / long)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3) These are apples.  (red / sweet)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4)  Sue has eyes.  (round / beautiful)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5) My teachers have two books. (interesting / French)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6) Do you see her daughters?  (beautiful / three)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7)  He has a house.  (pretty / big)</a:t>
            </a:r>
            <a:endParaRPr lang="th-TH" sz="3200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288909"/>
            <a:ext cx="500066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สี่เหลี่ยมมุมมน 4"/>
          <p:cNvSpPr/>
          <p:nvPr/>
        </p:nvSpPr>
        <p:spPr>
          <a:xfrm>
            <a:off x="500034" y="285728"/>
            <a:ext cx="642942" cy="808056"/>
          </a:xfrm>
          <a:prstGeom prst="wedgeRoundRectCallout">
            <a:avLst>
              <a:gd name="adj1" fmla="val 88983"/>
              <a:gd name="adj2" fmla="val 15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3698744" cy="758952"/>
          </a:xfrm>
        </p:spPr>
        <p:txBody>
          <a:bodyPr>
            <a:normAutofit/>
          </a:bodyPr>
          <a:lstStyle/>
          <a:p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ไม่ยากเลยค่ะ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57158" y="1714488"/>
            <a:ext cx="8503920" cy="4572000"/>
          </a:xfrm>
        </p:spPr>
        <p:txBody>
          <a:bodyPr>
            <a:normAutofit/>
          </a:bodyPr>
          <a:lstStyle/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1)  This is a quiet little town.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2)  My mother has a long yellow dress.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3)  These are sweet red apples.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4)  Sue has beautiful round eyes.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5)  My teacher has two interesting French books.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6)  Do you see her three beautiful daughters?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7)  He has a pretty big house.</a:t>
            </a:r>
            <a:endParaRPr lang="th-TH" sz="3200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Content Placeholder 3" descr="C:\Documents and Settings\admin\Desktop\ภาพตกแต่ง\asclub_net_a94952614349c0f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500066" cy="7143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คำบรรยายภาพแบบวงรี 36"/>
          <p:cNvSpPr/>
          <p:nvPr/>
        </p:nvSpPr>
        <p:spPr>
          <a:xfrm>
            <a:off x="714348" y="3786190"/>
            <a:ext cx="642942" cy="714380"/>
          </a:xfrm>
          <a:prstGeom prst="wedgeEllipseCallout">
            <a:avLst>
              <a:gd name="adj1" fmla="val 78369"/>
              <a:gd name="adj2" fmla="val -387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คำบรรยายภาพแบบวงรี 4"/>
          <p:cNvSpPr/>
          <p:nvPr/>
        </p:nvSpPr>
        <p:spPr>
          <a:xfrm>
            <a:off x="328088" y="428604"/>
            <a:ext cx="571504" cy="785818"/>
          </a:xfrm>
          <a:prstGeom prst="wedgeEllipseCallout">
            <a:avLst>
              <a:gd name="adj1" fmla="val 118527"/>
              <a:gd name="adj2" fmla="val -4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00100" y="228600"/>
            <a:ext cx="7836052" cy="758952"/>
          </a:xfrm>
        </p:spPr>
        <p:txBody>
          <a:bodyPr>
            <a:normAutofit fontScale="90000"/>
          </a:bodyPr>
          <a:lstStyle/>
          <a:p>
            <a:pPr algn="l"/>
            <a:r>
              <a:rPr lang="th-TH" dirty="0">
                <a:latin typeface="5103_tLU_JIUMJIUM" pitchFamily="2" charset="0"/>
                <a:cs typeface="5103_tLU_JIUMJIUM" pitchFamily="2" charset="0"/>
              </a:rPr>
              <a:t>    </a:t>
            </a:r>
            <a:r>
              <a:rPr lang="th-TH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ถูกต้องค่ะ</a:t>
            </a:r>
            <a:r>
              <a:rPr lang="en-US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  <a:sym typeface="Wingdings 2"/>
              </a:rPr>
              <a:t></a:t>
            </a:r>
            <a:r>
              <a:rPr lang="th-TH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  <a:sym typeface="Wingdings 2"/>
              </a:rPr>
              <a:t> </a:t>
            </a:r>
            <a:r>
              <a:rPr lang="th-TH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ลองมาดูตารางการวางตำแหน่งคำคุณศัพท์ </a:t>
            </a:r>
            <a:r>
              <a:rPr lang="en-US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(adjective)</a:t>
            </a:r>
            <a:r>
              <a:rPr lang="th-TH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ดีกว่า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57158" y="1384196"/>
            <a:ext cx="8572560" cy="5330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dirty="0"/>
              <a:t> 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ลำดับที่        จำนวนนับ       คุณสมบัติ     ขนาด      อายุ      รูปร่าง      สี          สัญชาติ           คำนาม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Ordinal n.  cardinal n.   Quality      size      age     shape    color   nationality    noun</a:t>
            </a:r>
          </a:p>
          <a:p>
            <a:endParaRPr lang="en-US" sz="2800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These second four comfortable big  new round  red  Persian travelling rugs .</a:t>
            </a:r>
          </a:p>
          <a:p>
            <a:r>
              <a:rPr lang="th-TH" sz="2400" dirty="0">
                <a:latin typeface="AngsanaUPC" pitchFamily="18" charset="-34"/>
                <a:cs typeface="AngsanaUPC" pitchFamily="18" charset="-34"/>
              </a:rPr>
              <a:t>             อย่ากังวลว่าจะจำไม่ได้นะ ลองมาทำแบบฝึกหัดง่ายๆ กันค่ะ</a:t>
            </a:r>
          </a:p>
          <a:p>
            <a:pPr>
              <a:buNone/>
            </a:pPr>
            <a:r>
              <a:rPr lang="th-TH" sz="2800" dirty="0">
                <a:latin typeface="AngsanaUPC" pitchFamily="18" charset="-34"/>
                <a:cs typeface="AngsanaUPC" pitchFamily="18" charset="-34"/>
              </a:rPr>
              <a:t>   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                 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1) a beautiful table (wooden / round) 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              2 )black gloves (leather)         5) an old painting  (interesting / French)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             3) a long face (thin)                6) a metal box  (black / small)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            4) big clouds (black)</a:t>
            </a: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083" y="285728"/>
            <a:ext cx="500066" cy="785810"/>
          </a:xfrm>
          <a:prstGeom prst="rect">
            <a:avLst/>
          </a:prstGeom>
          <a:noFill/>
        </p:spPr>
      </p:pic>
      <p:cxnSp>
        <p:nvCxnSpPr>
          <p:cNvPr id="7" name="ตัวเชื่อมต่อตรง 6"/>
          <p:cNvCxnSpPr/>
          <p:nvPr/>
        </p:nvCxnSpPr>
        <p:spPr>
          <a:xfrm>
            <a:off x="714348" y="2000240"/>
            <a:ext cx="80724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ตัวเชื่อมต่อตรง 8"/>
          <p:cNvCxnSpPr/>
          <p:nvPr/>
        </p:nvCxnSpPr>
        <p:spPr>
          <a:xfrm>
            <a:off x="642910" y="2500306"/>
            <a:ext cx="81439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642910" y="1428736"/>
            <a:ext cx="81439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 rot="5400000">
            <a:off x="106331" y="1964521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 rot="5400000">
            <a:off x="1106463" y="1964521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rot="5400000">
            <a:off x="2320909" y="1964521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rot="5400000">
            <a:off x="3392479" y="1964521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>
            <a:stCxn id="3" idx="0"/>
          </p:cNvCxnSpPr>
          <p:nvPr/>
        </p:nvCxnSpPr>
        <p:spPr>
          <a:xfrm rot="16200000" flipH="1">
            <a:off x="4085383" y="1942251"/>
            <a:ext cx="111690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 rot="5400000">
            <a:off x="4750595" y="1964521"/>
            <a:ext cx="107157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ตัวเชื่อมต่อตรง 28"/>
          <p:cNvCxnSpPr/>
          <p:nvPr/>
        </p:nvCxnSpPr>
        <p:spPr>
          <a:xfrm rot="5400000">
            <a:off x="5536016" y="1964124"/>
            <a:ext cx="107157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 rot="5400000">
            <a:off x="6250396" y="1964124"/>
            <a:ext cx="10707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ตัวเชื่อมต่อตรง 34"/>
          <p:cNvCxnSpPr/>
          <p:nvPr/>
        </p:nvCxnSpPr>
        <p:spPr>
          <a:xfrm rot="5400000">
            <a:off x="7464445" y="1964521"/>
            <a:ext cx="107157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566" y="3714752"/>
            <a:ext cx="500066" cy="785810"/>
          </a:xfrm>
          <a:prstGeom prst="rect">
            <a:avLst/>
          </a:prstGeom>
          <a:noFill/>
        </p:spPr>
      </p:pic>
      <p:cxnSp>
        <p:nvCxnSpPr>
          <p:cNvPr id="44" name="ตัวเชื่อมต่อตรง 43"/>
          <p:cNvCxnSpPr/>
          <p:nvPr/>
        </p:nvCxnSpPr>
        <p:spPr>
          <a:xfrm rot="5400000">
            <a:off x="8250263" y="1964521"/>
            <a:ext cx="107236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คำบรรยายภาพแบบวงรี 7"/>
          <p:cNvSpPr/>
          <p:nvPr/>
        </p:nvSpPr>
        <p:spPr>
          <a:xfrm>
            <a:off x="5786446" y="5214950"/>
            <a:ext cx="428628" cy="714380"/>
          </a:xfrm>
          <a:prstGeom prst="wedgeEllipseCallout">
            <a:avLst>
              <a:gd name="adj1" fmla="val 112897"/>
              <a:gd name="adj2" fmla="val -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คำบรรยายภาพแบบสี่เหลี่ยมมุมมน 4"/>
          <p:cNvSpPr/>
          <p:nvPr/>
        </p:nvSpPr>
        <p:spPr>
          <a:xfrm>
            <a:off x="642910" y="428604"/>
            <a:ext cx="500066" cy="714380"/>
          </a:xfrm>
          <a:prstGeom prst="wedgeRoundRectCallout">
            <a:avLst>
              <a:gd name="adj1" fmla="val 117234"/>
              <a:gd name="adj2" fmla="val 55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87504" y="357166"/>
            <a:ext cx="4698876" cy="758952"/>
          </a:xfrm>
        </p:spPr>
        <p:txBody>
          <a:bodyPr>
            <a:normAutofit/>
          </a:bodyPr>
          <a:lstStyle/>
          <a:p>
            <a:r>
              <a:rPr lang="th-TH" dirty="0">
                <a:latin typeface="5103_tLU_JIUMJIUM" pitchFamily="2" charset="0"/>
                <a:cs typeface="5103_tLU_JIUMJIUM" pitchFamily="2" charset="0"/>
              </a:rPr>
              <a:t>  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ไม่ยากเลย สบายมาก ชัวร์ค่ะ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85720" y="1928802"/>
            <a:ext cx="8448514" cy="3598742"/>
          </a:xfrm>
        </p:spPr>
        <p:txBody>
          <a:bodyPr>
            <a:normAutofit/>
          </a:bodyPr>
          <a:lstStyle/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1)  a beautiful round wooden table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2 ) black leather gloves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3) a long thin face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4)  big black clouds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5 ) an interesting old French painting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6)  a small black metal box</a:t>
            </a:r>
            <a:endParaRPr lang="th-TH" sz="3200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Content Placeholder 3" descr="C:\Documents and Settings\admin\Desktop\ภาพตกแต่ง\asclub_net_a94952614349c0f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500066" cy="71438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34" y="285728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5103_tLU_JIUMJIUM" pitchFamily="2" charset="0"/>
                <a:cs typeface="5103_tLU_JIUMJIUM" pitchFamily="2" charset="0"/>
              </a:rPr>
              <a:t>  </a:t>
            </a:r>
            <a:endParaRPr lang="th-TH" sz="3200" dirty="0">
              <a:latin typeface="5103_tLU_JIUMJIUM" pitchFamily="2" charset="0"/>
              <a:cs typeface="5103_tLU_JIUMJIUM" pitchFamily="2" charset="0"/>
            </a:endParaRPr>
          </a:p>
        </p:txBody>
      </p:sp>
      <p:pic>
        <p:nvPicPr>
          <p:cNvPr id="7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5072082"/>
            <a:ext cx="500066" cy="78581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572264" y="5286388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ถูกต้อง เก่งมากค่ะ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611560" y="357166"/>
            <a:ext cx="642942" cy="1000132"/>
          </a:xfrm>
          <a:prstGeom prst="wedgeEllipseCallout">
            <a:avLst>
              <a:gd name="adj1" fmla="val 91670"/>
              <a:gd name="adj2" fmla="val -3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5103_tLU_JIUMJIUM" pitchFamily="2" charset="0"/>
                <a:cs typeface="5103_tLU_JIUMJIUM" pitchFamily="2" charset="0"/>
              </a:rPr>
              <a:t>         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การเปรียบเทียบคำคุณศัพท์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(adjective)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ก็เป็นเรื่องสำคัญที่ต้องรู้นะค่ะ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2400" dirty="0">
                <a:latin typeface="AngsanaUPC" pitchFamily="18" charset="-34"/>
                <a:cs typeface="AngsanaUPC" pitchFamily="18" charset="-34"/>
              </a:rPr>
              <a:t>เราใช้การเปรียบเทียบเมื่ออยากรู้ถึงความแตกต่างของของสิ่งหนึ่งกับอีกสิ่งหนึ่ง  หรือกับอีกหลายๆ สิ่งว่า เท่ากัน เหนือกว่า ด้อยกว่า หรือเหนือที่สุด ซึ่งมีภาษาอังกฤษเรียกชื่อว่า</a:t>
            </a:r>
            <a:endParaRPr lang="th-TH" sz="800" dirty="0">
              <a:latin typeface="AngsanaUPC" pitchFamily="18" charset="-34"/>
              <a:cs typeface="AngsanaUPC" pitchFamily="18" charset="-34"/>
            </a:endParaRPr>
          </a:p>
          <a:p>
            <a:endParaRPr lang="th-TH" sz="800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Comparative of adjective </a:t>
            </a:r>
            <a:r>
              <a:rPr lang="th-TH" sz="2800" i="1" dirty="0">
                <a:latin typeface="AngsanaUPC" pitchFamily="18" charset="-34"/>
                <a:cs typeface="AngsanaUPC" pitchFamily="18" charset="-34"/>
              </a:rPr>
              <a:t>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แบ่งออกเป็น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3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ลักษณะค่ะ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1) Positive degree </a:t>
            </a:r>
            <a:r>
              <a:rPr lang="th-TH" sz="2800" i="1" dirty="0">
                <a:latin typeface="AngsanaUPC" pitchFamily="18" charset="-34"/>
                <a:cs typeface="AngsanaUPC" pitchFamily="18" charset="-34"/>
              </a:rPr>
              <a:t>           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การเปรียบเทียบขั้นธรรมดา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2) Comparative degree    </a:t>
            </a:r>
            <a:r>
              <a:rPr lang="th-TH" sz="2800" i="1" dirty="0">
                <a:latin typeface="AngsanaUPC" pitchFamily="18" charset="-34"/>
                <a:cs typeface="AngsanaUPC" pitchFamily="18" charset="-34"/>
              </a:rPr>
              <a:t>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การเปรียบเทียบขั้นกว่า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3) Superlative degree       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การเปรียบเทียบขั้นสูงสุด</a:t>
            </a:r>
            <a:endParaRPr lang="th-TH" sz="800" dirty="0">
              <a:latin typeface="AngsanaUPC" pitchFamily="18" charset="-34"/>
              <a:cs typeface="AngsanaUPC" pitchFamily="18" charset="-34"/>
            </a:endParaRPr>
          </a:p>
          <a:p>
            <a:endParaRPr lang="th-TH" sz="2400" dirty="0">
              <a:latin typeface="AngsanaUPC" pitchFamily="18" charset="-34"/>
              <a:cs typeface="AngsanaUPC" pitchFamily="18" charset="-34"/>
            </a:endParaRPr>
          </a:p>
          <a:p>
            <a:r>
              <a:rPr lang="th-TH" sz="2400" b="1" dirty="0">
                <a:latin typeface="AngsanaUPC" pitchFamily="18" charset="-34"/>
                <a:cs typeface="AngsanaUPC" pitchFamily="18" charset="-34"/>
              </a:rPr>
              <a:t>ตัวอย่างน่าจะดีกว่า </a:t>
            </a:r>
            <a:r>
              <a:rPr lang="th-TH" sz="2400" b="1" dirty="0">
                <a:latin typeface="AngsanaUPC" pitchFamily="18" charset="-34"/>
                <a:cs typeface="AngsanaUPC" pitchFamily="18" charset="-34"/>
                <a:sym typeface="Wingdings 2"/>
              </a:rPr>
              <a:t></a:t>
            </a:r>
            <a:endParaRPr lang="th-TH" sz="2400" b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428604"/>
            <a:ext cx="500066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คำบรรยายภาพแบบสี่เหลี่ยมมุมมน 8"/>
          <p:cNvSpPr/>
          <p:nvPr/>
        </p:nvSpPr>
        <p:spPr>
          <a:xfrm>
            <a:off x="6572264" y="4429132"/>
            <a:ext cx="1000132" cy="1071570"/>
          </a:xfrm>
          <a:prstGeom prst="wedgeRoundRectCallout">
            <a:avLst>
              <a:gd name="adj1" fmla="val -78554"/>
              <a:gd name="adj2" fmla="val 2156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คำบรรยายภาพแบบวงรี 7"/>
          <p:cNvSpPr/>
          <p:nvPr/>
        </p:nvSpPr>
        <p:spPr>
          <a:xfrm>
            <a:off x="1142976" y="1052736"/>
            <a:ext cx="928694" cy="1214446"/>
          </a:xfrm>
          <a:prstGeom prst="wedgeEllipseCallout">
            <a:avLst>
              <a:gd name="adj1" fmla="val 114111"/>
              <a:gd name="adj2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4357694"/>
            <a:ext cx="6400800" cy="1281106"/>
          </a:xfrm>
        </p:spPr>
        <p:txBody>
          <a:bodyPr>
            <a:noAutofit/>
          </a:bodyPr>
          <a:lstStyle/>
          <a:p>
            <a:r>
              <a:rPr lang="en-US" sz="2800" b="0" i="1" dirty="0">
                <a:solidFill>
                  <a:schemeClr val="tx1"/>
                </a:solidFill>
                <a:latin typeface="5103_tLU_JIUMJIUM" pitchFamily="2" charset="0"/>
                <a:cs typeface="5103_tLU_JIUMJIUM" pitchFamily="2" charset="0"/>
              </a:rPr>
              <a:t>??????</a:t>
            </a:r>
          </a:p>
          <a:p>
            <a:r>
              <a:rPr lang="th-TH" sz="2800" b="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มีความหมายว่าอะไรเหรอ</a:t>
            </a:r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99592" y="381000"/>
            <a:ext cx="7558608" cy="1535832"/>
          </a:xfrm>
        </p:spPr>
        <p:txBody>
          <a:bodyPr/>
          <a:lstStyle/>
          <a:p>
            <a:pPr marL="742950" indent="-742950" algn="l"/>
            <a:r>
              <a:rPr lang="th-TH" dirty="0">
                <a:solidFill>
                  <a:srgbClr val="0070C0"/>
                </a:solidFill>
                <a:latin typeface="5103_tLU_JIUMJIUM" pitchFamily="2" charset="0"/>
                <a:cs typeface="5103_tLU_JIUMJIUM" pitchFamily="2" charset="0"/>
              </a:rPr>
              <a:t>               </a:t>
            </a:r>
            <a:r>
              <a:rPr lang="th-TH" sz="36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มารู้จักคำ </a:t>
            </a:r>
            <a:r>
              <a:rPr lang="en-US" sz="3600" i="1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adjective …….. </a:t>
            </a:r>
            <a:endParaRPr lang="th-TH" sz="3600" i="1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1026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9170" y="908720"/>
            <a:ext cx="952500" cy="11430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9896" y="4357702"/>
            <a:ext cx="952500" cy="114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Mike is fat.                            Bob is fatter than Mike.                 Sam is the fattest.</a:t>
            </a:r>
          </a:p>
          <a:p>
            <a:r>
              <a:rPr lang="th-TH" sz="2400" dirty="0">
                <a:latin typeface="AngsanaUPC" pitchFamily="18" charset="-34"/>
                <a:cs typeface="AngsanaUPC" pitchFamily="18" charset="-34"/>
              </a:rPr>
              <a:t>ลองมาดูคำอื่นๆ บ้างจ๊ะ</a:t>
            </a:r>
            <a:endParaRPr lang="th-TH" sz="800" dirty="0">
              <a:latin typeface="AngsanaUPC" pitchFamily="18" charset="-34"/>
              <a:cs typeface="AngsanaUPC" pitchFamily="18" charset="-34"/>
            </a:endParaRPr>
          </a:p>
          <a:p>
            <a:endParaRPr lang="th-TH" sz="800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old		older		oldest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hot		hotter		hottest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thin		thinner		thinnest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easy		easier		easiest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beautiful        more beautiful	most beautiful</a:t>
            </a:r>
            <a:endParaRPr lang="th-TH" sz="2800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1026" name="Picture 2" descr="C:\Documents and Settings\admin\Desktop\New Folder (3)\accountant_raising_pe_a_h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85728"/>
            <a:ext cx="1285884" cy="92869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Desktop\New Folder (3)\man_with_empty_pockets_h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14290"/>
            <a:ext cx="1000132" cy="1000133"/>
          </a:xfrm>
          <a:prstGeom prst="rect">
            <a:avLst/>
          </a:prstGeom>
          <a:noFill/>
        </p:spPr>
      </p:pic>
      <p:pic>
        <p:nvPicPr>
          <p:cNvPr id="4" name="Picture 2" descr="C:\Documents and Settings\admin\Desktop\New Folder (3)\bernie_speaking_at_a__a_ha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357166"/>
            <a:ext cx="1571636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785786" y="357166"/>
            <a:ext cx="571504" cy="714380"/>
          </a:xfrm>
          <a:prstGeom prst="wedgeEllipseCallout">
            <a:avLst>
              <a:gd name="adj1" fmla="val 93793"/>
              <a:gd name="adj2" fmla="val 185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2800" dirty="0">
                <a:latin typeface="AngsanaUPC" pitchFamily="18" charset="-34"/>
                <a:cs typeface="AngsanaUPC" pitchFamily="18" charset="-34"/>
              </a:rPr>
              <a:t>มีหลักการใช้คำคุณศัพท์ขั้นกว่า และขั้นสูงสุด ดังนี้ค่ะ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1)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คำพยางค์เดียว ขั้นกว่า เติม 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er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ขั้นสูงสุด เติม 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est</a:t>
            </a:r>
            <a:endParaRPr lang="en-US" sz="2800" i="1" u="sng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 long		longer		longest</a:t>
            </a: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2)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คำที่ลงท้ายด้วย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e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ขั้นกว่าเติม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>
                <a:latin typeface="AngsanaUPC" pitchFamily="18" charset="-34"/>
                <a:cs typeface="AngsanaUPC" pitchFamily="18" charset="-34"/>
              </a:rPr>
              <a:t>r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ขั้นสูงสุดเติม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st</a:t>
            </a:r>
            <a:endParaRPr lang="en-US" sz="2800" i="1" u="sng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  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wide		wider		widest</a:t>
            </a: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3)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คำพยางค์เดียวมีสระตัวเดียว และตัวสะกดตัวเดียวให้เพิ่มตัวสะกดอีก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1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ตัว </a:t>
            </a:r>
          </a:p>
          <a:p>
            <a:r>
              <a:rPr lang="th-TH" sz="2400" dirty="0">
                <a:latin typeface="AngsanaUPC" pitchFamily="18" charset="-34"/>
                <a:cs typeface="AngsanaUPC" pitchFamily="18" charset="-34"/>
              </a:rPr>
              <a:t>จึงเติม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er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หรือ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est</a:t>
            </a:r>
            <a:endParaRPr lang="en-US" sz="2800" i="1" u="sng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 big		bigger		biggest</a:t>
            </a:r>
          </a:p>
          <a:p>
            <a:pPr lvl="7"/>
            <a:endParaRPr lang="th-TH" sz="2800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85728"/>
            <a:ext cx="500066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857224" y="285728"/>
            <a:ext cx="500066" cy="785818"/>
          </a:xfrm>
          <a:prstGeom prst="wedgeEllipseCallout">
            <a:avLst>
              <a:gd name="adj1" fmla="val 101981"/>
              <a:gd name="adj2" fmla="val 173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4055934" cy="758952"/>
          </a:xfrm>
        </p:spPr>
        <p:txBody>
          <a:bodyPr>
            <a:normAutofit/>
          </a:bodyPr>
          <a:lstStyle/>
          <a:p>
            <a:pPr algn="l"/>
            <a:r>
              <a:rPr lang="th-TH" dirty="0"/>
              <a:t>               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ยังมีต่อจ๊ะ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4)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คำที่ลงท้ายด้วย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y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ให้เปลี่ยน 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y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เป็น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I 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แล้วเติม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er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หรือ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 err="1">
                <a:latin typeface="AngsanaUPC" pitchFamily="18" charset="-34"/>
                <a:cs typeface="AngsanaUPC" pitchFamily="18" charset="-34"/>
              </a:rPr>
              <a:t>est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  happy		happier		happiest</a:t>
            </a: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5)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คำที่มี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2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 พยางค์ หรือมากกว่า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2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พยางค์ขึ้นไป ขั้นกว่าเติม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>
                <a:latin typeface="AngsanaUPC" pitchFamily="18" charset="-34"/>
                <a:cs typeface="AngsanaUPC" pitchFamily="18" charset="-34"/>
              </a:rPr>
              <a:t>more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นำหน้า ขั้นสูงสุดเติม 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i="1" u="sng" dirty="0">
                <a:latin typeface="AngsanaUPC" pitchFamily="18" charset="-34"/>
                <a:cs typeface="AngsanaUPC" pitchFamily="18" charset="-34"/>
              </a:rPr>
              <a:t>most</a:t>
            </a:r>
            <a:r>
              <a:rPr lang="th-TH" sz="2800" u="sng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นำหน้า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careful	           more careful                most careful </a:t>
            </a: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6)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คำบางคำเปลี่ยนรูปไปจากเดิมทั้งในขั้นกว่าและขั้นสูงสุด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good		better		best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bad		worse		worst</a:t>
            </a:r>
            <a:endParaRPr lang="th-TH" sz="2800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85728"/>
            <a:ext cx="500066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4055934" cy="758952"/>
          </a:xfrm>
        </p:spPr>
        <p:txBody>
          <a:bodyPr>
            <a:noAutofit/>
          </a:bodyPr>
          <a:lstStyle/>
          <a:p>
            <a:r>
              <a:rPr lang="th-TH" sz="2800" dirty="0">
                <a:latin typeface="AngsanaUPC" pitchFamily="18" charset="-34"/>
                <a:cs typeface="AngsanaUPC" pitchFamily="18" charset="-34"/>
              </a:rPr>
              <a:t>ลองมาดูแบบฝึกหัดกันดีกว่า   </a:t>
            </a:r>
            <a:r>
              <a:rPr lang="th-TH" sz="2800" dirty="0">
                <a:latin typeface="AngsanaUPC" pitchFamily="18" charset="-34"/>
                <a:cs typeface="AngsanaUPC" pitchFamily="18" charset="-34"/>
                <a:sym typeface="Wingdings 2"/>
              </a:rPr>
              <a:t></a:t>
            </a:r>
            <a:endParaRPr lang="th-TH" sz="2800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01752" y="1357298"/>
            <a:ext cx="8413652" cy="5072098"/>
          </a:xfrm>
        </p:spPr>
        <p:txBody>
          <a:bodyPr>
            <a:normAutofit/>
          </a:bodyPr>
          <a:lstStyle/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1)  Jim is the ………………… of three students. (diligent)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2 ) The red dress is …………………….  than the blue one. (expensive)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3)  Of the four boys, Bob is the ………………( fat).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4)  Jane likes cakes ……………… than doughnuts. (many)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5)  My sister is the ………………. Of her five friends. (tall)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6 ) That  is the ……………………. Fast food shop. (good)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7)  Paul’s book is ……………… than my book. (thick)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8)  I think, Mathematic is the ……………….. Of all subjects. (difficult)</a:t>
            </a:r>
            <a:endParaRPr lang="th-TH" sz="3200" i="1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คำบรรยายภาพแบบวงรี 6"/>
          <p:cNvSpPr/>
          <p:nvPr/>
        </p:nvSpPr>
        <p:spPr>
          <a:xfrm>
            <a:off x="357158" y="428604"/>
            <a:ext cx="714380" cy="642942"/>
          </a:xfrm>
          <a:prstGeom prst="wedgeEllipseCallout">
            <a:avLst>
              <a:gd name="adj1" fmla="val 80479"/>
              <a:gd name="adj2" fmla="val -225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คำบรรยายภาพแบบสี่เหลี่ยมมุมมน 4"/>
          <p:cNvSpPr/>
          <p:nvPr/>
        </p:nvSpPr>
        <p:spPr>
          <a:xfrm>
            <a:off x="6215074" y="357166"/>
            <a:ext cx="428628" cy="785818"/>
          </a:xfrm>
          <a:prstGeom prst="wedgeRoundRectCallout">
            <a:avLst>
              <a:gd name="adj1" fmla="val 113270"/>
              <a:gd name="adj2" fmla="val 99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h-TH" dirty="0"/>
              <a:t>                                                                         </a:t>
            </a:r>
            <a:r>
              <a:rPr lang="th-TH" dirty="0">
                <a:sym typeface="Wingdings 2"/>
              </a:rPr>
              <a:t></a:t>
            </a:r>
            <a:r>
              <a:rPr lang="th-TH" sz="800" dirty="0">
                <a:sym typeface="Wingdings 2"/>
              </a:rPr>
              <a:t>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ถูกต้องค่ะ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01752" y="1643082"/>
            <a:ext cx="8503920" cy="4572000"/>
          </a:xfrm>
        </p:spPr>
        <p:txBody>
          <a:bodyPr>
            <a:normAutofit/>
          </a:bodyPr>
          <a:lstStyle/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1)  Jim is the most diligent of three students.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2 ) The red dress is more expensive than the blue one.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3 ) Of the four boys, Bob is the fattest 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4 ) Jane likes cakes more than doughnuts.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5)  My sister is the tallest of her five friends.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6)  That is the best fast food shop.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7)  Paul’s book is thicker than my book.</a:t>
            </a:r>
          </a:p>
          <a:p>
            <a:r>
              <a:rPr lang="en-US" sz="3000" i="1" dirty="0">
                <a:latin typeface="AngsanaUPC" pitchFamily="18" charset="-34"/>
                <a:cs typeface="AngsanaUPC" pitchFamily="18" charset="-34"/>
              </a:rPr>
              <a:t>8)  I think, Mathematic is the most difficult of all subjects</a:t>
            </a:r>
            <a:r>
              <a:rPr lang="en-US" sz="3000" dirty="0">
                <a:latin typeface="AngsanaUPC" pitchFamily="18" charset="-34"/>
                <a:cs typeface="AngsanaUPC" pitchFamily="18" charset="-34"/>
              </a:rPr>
              <a:t>.</a:t>
            </a:r>
            <a:endParaRPr lang="th-TH" sz="3000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57166"/>
            <a:ext cx="500066" cy="785810"/>
          </a:xfrm>
          <a:prstGeom prst="rect">
            <a:avLst/>
          </a:prstGeom>
          <a:noFill/>
        </p:spPr>
      </p:pic>
      <p:pic>
        <p:nvPicPr>
          <p:cNvPr id="6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04"/>
            <a:ext cx="500066" cy="57150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42976" y="345591"/>
            <a:ext cx="47863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dirty="0">
                <a:latin typeface="5103_tLU_JIUMJIUM" pitchFamily="2" charset="0"/>
                <a:cs typeface="5103_tLU_JIUMJIUM" pitchFamily="2" charset="0"/>
              </a:rPr>
              <a:t>  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ไม่ยากเลยค่ะสังเกตแค่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than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ที่บอกขั้นกว่า    </a:t>
            </a:r>
          </a:p>
          <a:p>
            <a:r>
              <a:rPr lang="th-TH" sz="2400" dirty="0">
                <a:latin typeface="AngsanaUPC" pitchFamily="18" charset="-34"/>
                <a:cs typeface="AngsanaUPC" pitchFamily="18" charset="-34"/>
              </a:rPr>
              <a:t>       และ</a:t>
            </a:r>
            <a:r>
              <a:rPr lang="en-US" sz="2400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the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400" dirty="0">
                <a:latin typeface="AngsanaUPC" pitchFamily="18" charset="-34"/>
                <a:cs typeface="AngsanaUPC" pitchFamily="18" charset="-34"/>
              </a:rPr>
              <a:t>ที่บอกขั้นสูงสุด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คำบรรยายภาพแบบสี่เหลี่ยมมุมมน 15"/>
          <p:cNvSpPr/>
          <p:nvPr/>
        </p:nvSpPr>
        <p:spPr>
          <a:xfrm>
            <a:off x="428596" y="5429264"/>
            <a:ext cx="642942" cy="714380"/>
          </a:xfrm>
          <a:prstGeom prst="wedgeRoundRectCallout">
            <a:avLst>
              <a:gd name="adj1" fmla="val 91111"/>
              <a:gd name="adj2" fmla="val -239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คำบรรยายภาพแบบวงรี 11"/>
          <p:cNvSpPr/>
          <p:nvPr/>
        </p:nvSpPr>
        <p:spPr>
          <a:xfrm>
            <a:off x="571472" y="3714752"/>
            <a:ext cx="642942" cy="857256"/>
          </a:xfrm>
          <a:prstGeom prst="wedgeEllipseCallout">
            <a:avLst>
              <a:gd name="adj1" fmla="val 85383"/>
              <a:gd name="adj2" fmla="val -18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คำบรรยายภาพแบบสี่เหลี่ยมมุมมน 9"/>
          <p:cNvSpPr/>
          <p:nvPr/>
        </p:nvSpPr>
        <p:spPr>
          <a:xfrm>
            <a:off x="6500826" y="2571744"/>
            <a:ext cx="714380" cy="785818"/>
          </a:xfrm>
          <a:prstGeom prst="wedgeRoundRectCallout">
            <a:avLst>
              <a:gd name="adj1" fmla="val -112647"/>
              <a:gd name="adj2" fmla="val 256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คำบรรยายภาพแบบวงรี 7"/>
          <p:cNvSpPr/>
          <p:nvPr/>
        </p:nvSpPr>
        <p:spPr>
          <a:xfrm>
            <a:off x="357158" y="1000108"/>
            <a:ext cx="642942" cy="785818"/>
          </a:xfrm>
          <a:prstGeom prst="wedgeEllipseCallout">
            <a:avLst>
              <a:gd name="adj1" fmla="val 81657"/>
              <a:gd name="adj2" fmla="val 193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79512" y="2643182"/>
            <a:ext cx="8784976" cy="3738146"/>
          </a:xfrm>
        </p:spPr>
        <p:txBody>
          <a:bodyPr>
            <a:noAutofit/>
          </a:bodyPr>
          <a:lstStyle/>
          <a:p>
            <a:pPr algn="l"/>
            <a:r>
              <a:rPr lang="th-TH" sz="2800" b="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       ต้องเป็นคำว่า สวย อ้วน และผอม แน่เลย</a:t>
            </a:r>
            <a:endParaRPr lang="th-TH" sz="1000" b="0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  <a:p>
            <a:pPr algn="l"/>
            <a:endParaRPr lang="th-TH" sz="1000" b="0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  <a:p>
            <a:pPr algn="l"/>
            <a:endParaRPr lang="th-TH" sz="1000" b="0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  <a:p>
            <a:pPr algn="l"/>
            <a:endParaRPr lang="th-TH" sz="1000" b="0" dirty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142976" y="381000"/>
            <a:ext cx="7572428" cy="1762116"/>
          </a:xfrm>
        </p:spPr>
        <p:txBody>
          <a:bodyPr>
            <a:normAutofit/>
          </a:bodyPr>
          <a:lstStyle/>
          <a:p>
            <a:pPr marL="742950" indent="-742950" algn="l"/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 ก็คำคุณศัพท์ไง เช่น น้อยหน่าเป็นเด็กผู้หญิงสวยคนหนึ่ง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,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800" dirty="0" err="1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แบงค์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เป็นเด็กผู้ชายอ้วนคนหนึ่ง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,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หรือ เบสเป็นเด็กผู้หญิงผอมคนหนึ่ง</a:t>
            </a:r>
          </a:p>
        </p:txBody>
      </p:sp>
      <p:pic>
        <p:nvPicPr>
          <p:cNvPr id="1026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928678"/>
            <a:ext cx="595310" cy="78581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357826"/>
            <a:ext cx="595310" cy="785810"/>
          </a:xfrm>
          <a:prstGeom prst="rect">
            <a:avLst/>
          </a:prstGeom>
          <a:noFill/>
        </p:spPr>
      </p:pic>
      <p:pic>
        <p:nvPicPr>
          <p:cNvPr id="11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714752"/>
            <a:ext cx="571504" cy="7858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1357290" y="3857628"/>
            <a:ext cx="72152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ใช่จ๊ะ ตัวอย่างก็คือ   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1) </a:t>
            </a:r>
            <a:r>
              <a:rPr lang="en-US" i="1" dirty="0" err="1">
                <a:latin typeface="AngsanaUPC" pitchFamily="18" charset="-34"/>
                <a:cs typeface="AngsanaUPC" pitchFamily="18" charset="-34"/>
              </a:rPr>
              <a:t>Noina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 is a beautiful girl.</a:t>
            </a:r>
          </a:p>
          <a:p>
            <a:r>
              <a:rPr lang="en-US" i="1" dirty="0">
                <a:latin typeface="AngsanaUPC" pitchFamily="18" charset="-34"/>
                <a:cs typeface="AngsanaUPC" pitchFamily="18" charset="-34"/>
              </a:rPr>
              <a:t>2) Bank is a fat boy.   3) Best is a thin girl.</a:t>
            </a:r>
            <a:endParaRPr lang="th-TH" i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15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571744"/>
            <a:ext cx="595310" cy="78581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357290" y="5357826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คำ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adjective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ก็คือ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beautiful , fat , thin </a:t>
            </a:r>
            <a:r>
              <a:rPr lang="th-TH" i="1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และมีอะไรอีกหนอ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?</a:t>
            </a:r>
            <a:endParaRPr lang="th-TH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คำบรรยายภาพแบบสี่เหลี่ยมมุมมน 15"/>
          <p:cNvSpPr/>
          <p:nvPr/>
        </p:nvSpPr>
        <p:spPr>
          <a:xfrm>
            <a:off x="642910" y="5429264"/>
            <a:ext cx="642942" cy="714380"/>
          </a:xfrm>
          <a:prstGeom prst="wedgeRoundRectCallout">
            <a:avLst>
              <a:gd name="adj1" fmla="val 91111"/>
              <a:gd name="adj2" fmla="val -239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คำบรรยายภาพแบบวงรี 11"/>
          <p:cNvSpPr/>
          <p:nvPr/>
        </p:nvSpPr>
        <p:spPr>
          <a:xfrm>
            <a:off x="571472" y="3714752"/>
            <a:ext cx="642942" cy="857256"/>
          </a:xfrm>
          <a:prstGeom prst="wedgeEllipseCallout">
            <a:avLst>
              <a:gd name="adj1" fmla="val 85383"/>
              <a:gd name="adj2" fmla="val -18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คำบรรยายภาพแบบสี่เหลี่ยมมุมมน 9"/>
          <p:cNvSpPr/>
          <p:nvPr/>
        </p:nvSpPr>
        <p:spPr>
          <a:xfrm>
            <a:off x="7524328" y="2655889"/>
            <a:ext cx="642942" cy="785818"/>
          </a:xfrm>
          <a:prstGeom prst="wedgeRoundRectCallout">
            <a:avLst>
              <a:gd name="adj1" fmla="val -122128"/>
              <a:gd name="adj2" fmla="val -3195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คำบรรยายภาพแบบวงรี 7"/>
          <p:cNvSpPr/>
          <p:nvPr/>
        </p:nvSpPr>
        <p:spPr>
          <a:xfrm>
            <a:off x="323528" y="1000108"/>
            <a:ext cx="642942" cy="785818"/>
          </a:xfrm>
          <a:prstGeom prst="wedgeEllipseCallout">
            <a:avLst>
              <a:gd name="adj1" fmla="val 99265"/>
              <a:gd name="adj2" fmla="val -227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214414" y="381000"/>
            <a:ext cx="7500990" cy="1752600"/>
          </a:xfrm>
        </p:spPr>
        <p:txBody>
          <a:bodyPr>
            <a:noAutofit/>
          </a:bodyPr>
          <a:lstStyle/>
          <a:p>
            <a:pPr marL="92075" indent="-92075" algn="l"/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คำที่เกี่ยวกับสี ขนาด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จำนวน ลำดับที่ และคำที่บอกคุณสมบัติทั่วๆไป จ๊ะ ยกตัวอย่าง เช่น คำว่า สูง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.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เตี้ยหรือสั้น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,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หนา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,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ขี้เกียจ</a:t>
            </a:r>
            <a:r>
              <a:rPr lang="en-US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,</a:t>
            </a: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ขยัน และ</a:t>
            </a:r>
            <a:b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</a:br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อีกเยอะแยะจ๊ะ</a:t>
            </a:r>
          </a:p>
        </p:txBody>
      </p:sp>
      <p:pic>
        <p:nvPicPr>
          <p:cNvPr id="1026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928678"/>
            <a:ext cx="595310" cy="78581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357826"/>
            <a:ext cx="595310" cy="785810"/>
          </a:xfrm>
          <a:prstGeom prst="rect">
            <a:avLst/>
          </a:prstGeom>
          <a:noFill/>
        </p:spPr>
      </p:pic>
      <p:pic>
        <p:nvPicPr>
          <p:cNvPr id="11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714752"/>
            <a:ext cx="571504" cy="785810"/>
          </a:xfrm>
          <a:prstGeom prst="rect">
            <a:avLst/>
          </a:prstGeom>
          <a:noFill/>
        </p:spPr>
      </p:pic>
      <p:pic>
        <p:nvPicPr>
          <p:cNvPr id="15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328" y="2643190"/>
            <a:ext cx="595310" cy="78581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179512" y="2428868"/>
            <a:ext cx="753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        ภาษาอังกฤษ ก็คือ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tall,  short,  thick, lazy and  diligent</a:t>
            </a:r>
            <a:endParaRPr lang="th-TH" i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28728" y="3643314"/>
            <a:ext cx="7358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ถูกต้อง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!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 ตัวอย่างประโยคอื่นๆ จ๊ะ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1) My dog is brown.</a:t>
            </a:r>
          </a:p>
          <a:p>
            <a:r>
              <a:rPr lang="en-US" i="1" dirty="0">
                <a:latin typeface="AngsanaUPC" pitchFamily="18" charset="-34"/>
                <a:cs typeface="AngsanaUPC" pitchFamily="18" charset="-34"/>
              </a:rPr>
              <a:t>2) This river is deep.                       3) My sister is a clever girl. </a:t>
            </a:r>
            <a:endParaRPr lang="th-TH" i="1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43042" y="5000636"/>
            <a:ext cx="71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ตำแหน่งของคำ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adjective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ต้องอยู่หน้าคำนามเหมือนตัวอย่างที่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3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และอยู่หลัง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verb to be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เหมือนตัวอย่างที่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1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และ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2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แน่เลย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357158" y="500042"/>
            <a:ext cx="642942" cy="714380"/>
          </a:xfrm>
          <a:prstGeom prst="wedgeEllipseCallout">
            <a:avLst>
              <a:gd name="adj1" fmla="val 74581"/>
              <a:gd name="adj2" fmla="val 10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85720" y="357166"/>
            <a:ext cx="8519952" cy="6286544"/>
          </a:xfrm>
        </p:spPr>
        <p:txBody>
          <a:bodyPr>
            <a:normAutofit/>
          </a:bodyPr>
          <a:lstStyle/>
          <a:p>
            <a:pPr marL="890588" indent="-890588"/>
            <a:r>
              <a:rPr lang="th-TH" sz="3000" dirty="0">
                <a:latin typeface="AngsanaUPC" pitchFamily="18" charset="-34"/>
                <a:cs typeface="AngsanaUPC" pitchFamily="18" charset="-34"/>
              </a:rPr>
              <a:t>ถูกอีกแล้ว  </a:t>
            </a:r>
            <a:r>
              <a:rPr lang="th-TH" sz="3000" dirty="0">
                <a:latin typeface="AngsanaUPC" pitchFamily="18" charset="-34"/>
                <a:cs typeface="AngsanaUPC" pitchFamily="18" charset="-34"/>
                <a:sym typeface="Wingdings"/>
              </a:rPr>
              <a:t></a:t>
            </a:r>
            <a:r>
              <a:rPr lang="th-TH" sz="3000" dirty="0">
                <a:latin typeface="AngsanaUPC" pitchFamily="18" charset="-34"/>
                <a:cs typeface="AngsanaUPC" pitchFamily="18" charset="-34"/>
              </a:rPr>
              <a:t> ขอเพิ่มเติมตัวอย่างอีกหน่อยนะ ที่สำคัญช่วยขีดเส้นใต้คำ </a:t>
            </a:r>
            <a:r>
              <a:rPr lang="en-US" sz="3000" dirty="0">
                <a:latin typeface="AngsanaUPC" pitchFamily="18" charset="-34"/>
                <a:cs typeface="AngsanaUPC" pitchFamily="18" charset="-34"/>
              </a:rPr>
              <a:t>adjective </a:t>
            </a:r>
            <a:r>
              <a:rPr lang="th-TH" sz="3000" dirty="0">
                <a:latin typeface="AngsanaUPC" pitchFamily="18" charset="-34"/>
                <a:cs typeface="AngsanaUPC" pitchFamily="18" charset="-34"/>
              </a:rPr>
              <a:t> ให้ด้วยจ๊ะ</a:t>
            </a:r>
          </a:p>
          <a:p>
            <a:pPr>
              <a:buNone/>
            </a:pPr>
            <a:endParaRPr lang="en-US" sz="5100" dirty="0">
              <a:solidFill>
                <a:srgbClr val="0070C0"/>
              </a:solidFill>
              <a:latin typeface="AngsanaUPC" pitchFamily="18" charset="-34"/>
              <a:cs typeface="AngsanaUPC" pitchFamily="18" charset="-34"/>
            </a:endParaRPr>
          </a:p>
          <a:p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1) I have a red hat.   		2) A nice car is hers. </a:t>
            </a:r>
          </a:p>
          <a:p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3) I am happy.		4) You have a black dog.</a:t>
            </a:r>
          </a:p>
          <a:p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5) She has two cars.  	             6) My father has a new shirt.</a:t>
            </a:r>
          </a:p>
          <a:p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7) It is hard work.      	            8) The girls have pink skirts.</a:t>
            </a:r>
          </a:p>
          <a:p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9) The water is deep.	           10) </a:t>
            </a:r>
            <a:r>
              <a:rPr lang="en-US" sz="3300" i="1" dirty="0" err="1">
                <a:latin typeface="AngsanaUPC" pitchFamily="18" charset="-34"/>
                <a:cs typeface="AngsanaUPC" pitchFamily="18" charset="-34"/>
              </a:rPr>
              <a:t>Jinny</a:t>
            </a:r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 is a Chinese girl.</a:t>
            </a:r>
          </a:p>
          <a:p>
            <a:pPr>
              <a:buNone/>
            </a:pPr>
            <a:r>
              <a:rPr lang="en-US" sz="3300" i="1" dirty="0">
                <a:latin typeface="AngsanaUPC" pitchFamily="18" charset="-34"/>
                <a:cs typeface="AngsanaUPC" pitchFamily="18" charset="-34"/>
              </a:rPr>
              <a:t>		</a:t>
            </a:r>
          </a:p>
          <a:p>
            <a:endParaRPr lang="th-TH" sz="12800" dirty="0"/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595310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คำบรรยายภาพแบบวงรี 7"/>
          <p:cNvSpPr/>
          <p:nvPr/>
        </p:nvSpPr>
        <p:spPr>
          <a:xfrm>
            <a:off x="614980" y="5072074"/>
            <a:ext cx="428628" cy="857256"/>
          </a:xfrm>
          <a:prstGeom prst="wedgeEllipseCallout">
            <a:avLst>
              <a:gd name="adj1" fmla="val 124397"/>
              <a:gd name="adj2" fmla="val -17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คำบรรยายภาพแบบสี่เหลี่ยมมุมมน 4"/>
          <p:cNvSpPr/>
          <p:nvPr/>
        </p:nvSpPr>
        <p:spPr>
          <a:xfrm>
            <a:off x="785786" y="357166"/>
            <a:ext cx="642942" cy="785818"/>
          </a:xfrm>
          <a:prstGeom prst="wedgeRoundRectCallout">
            <a:avLst>
              <a:gd name="adj1" fmla="val 102485"/>
              <a:gd name="adj2" fmla="val 63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179512" y="1571612"/>
            <a:ext cx="8750206" cy="4786346"/>
          </a:xfrm>
        </p:spPr>
        <p:txBody>
          <a:bodyPr>
            <a:noAutofit/>
          </a:bodyPr>
          <a:lstStyle/>
          <a:p>
            <a:r>
              <a:rPr lang="en-US" sz="2500" i="1" dirty="0"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1) I have a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red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hat.                 2) A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nice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car is hers.	</a:t>
            </a:r>
          </a:p>
          <a:p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3) I am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happy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.	                    4) You have a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black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dog.	</a:t>
            </a:r>
          </a:p>
          <a:p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5) She has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two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cars.               6) My father has a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new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shirt.</a:t>
            </a:r>
          </a:p>
          <a:p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7) It is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hard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work.                 8) The girls have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pink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skirts.</a:t>
            </a:r>
          </a:p>
          <a:p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9) The water is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deep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.           10) Jinny is a </a:t>
            </a:r>
            <a:r>
              <a:rPr lang="en-US" i="1" u="sng" dirty="0">
                <a:latin typeface="AngsanaUPC" panose="02020603050405020304" pitchFamily="18" charset="-34"/>
                <a:cs typeface="AngsanaUPC" panose="02020603050405020304" pitchFamily="18" charset="-34"/>
              </a:rPr>
              <a:t>Chinese</a:t>
            </a:r>
            <a:r>
              <a:rPr lang="en-US" i="1" dirty="0">
                <a:latin typeface="AngsanaUPC" panose="02020603050405020304" pitchFamily="18" charset="-34"/>
                <a:cs typeface="AngsanaUPC" panose="02020603050405020304" pitchFamily="18" charset="-34"/>
              </a:rPr>
              <a:t> girl.</a:t>
            </a:r>
          </a:p>
          <a:p>
            <a:pPr>
              <a:buNone/>
            </a:pPr>
            <a:r>
              <a:rPr lang="en-US" sz="3200" i="1" dirty="0"/>
              <a:t>		</a:t>
            </a:r>
            <a:endParaRPr lang="th-TH" sz="3200" i="1" dirty="0"/>
          </a:p>
        </p:txBody>
      </p:sp>
      <p:pic>
        <p:nvPicPr>
          <p:cNvPr id="4" name="Picture 3" descr="C:\Documents and Settings\admin\Desktop\ภาพตกแต่ง\asclub_net_a94952614349c0f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500066" cy="50005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857356" y="142852"/>
            <a:ext cx="69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ได้เลย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!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ไม่ยากหรอก ก็คำที่บอกลักษณะหรือ คุณสมบัติ และก็อยู่หน้าคำนาม หรือหลัง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verb to be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นั่นเอง </a:t>
            </a:r>
          </a:p>
        </p:txBody>
      </p:sp>
      <p:pic>
        <p:nvPicPr>
          <p:cNvPr id="7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306" y="5072082"/>
            <a:ext cx="595310" cy="78581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285852" y="5072074"/>
            <a:ext cx="7643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ทำถูกทุกข้อเลย </a:t>
            </a:r>
            <a:r>
              <a:rPr lang="th-TH" dirty="0">
                <a:latin typeface="AngsanaUPC" pitchFamily="18" charset="-34"/>
                <a:cs typeface="AngsanaUPC" pitchFamily="18" charset="-34"/>
                <a:sym typeface="Wingdings 2"/>
              </a:rPr>
              <a:t></a:t>
            </a:r>
            <a:r>
              <a:rPr lang="th-TH" sz="2000" dirty="0">
                <a:latin typeface="AngsanaUPC" pitchFamily="18" charset="-34"/>
                <a:cs typeface="AngsanaUPC" pitchFamily="18" charset="-34"/>
                <a:sym typeface="Wingdings 2"/>
              </a:rPr>
              <a:t> 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เห็นไหมจ๊ะว่าคำคุณศัพท์ </a:t>
            </a:r>
            <a:r>
              <a:rPr lang="en-US" i="1" dirty="0">
                <a:latin typeface="AngsanaUPC" pitchFamily="18" charset="-34"/>
                <a:cs typeface="AngsanaUPC" pitchFamily="18" charset="-34"/>
              </a:rPr>
              <a:t>(adjective)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ทำหน้าที่ขยายคำนามหรือคำสรรพนามให้ได้ใจความชัดเจนยิ่งขึ้น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1043608" y="371468"/>
            <a:ext cx="591809" cy="642942"/>
          </a:xfrm>
          <a:prstGeom prst="wedgeEllipseCallout">
            <a:avLst>
              <a:gd name="adj1" fmla="val 101335"/>
              <a:gd name="adj2" fmla="val 10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5350368" cy="758952"/>
          </a:xfrm>
        </p:spPr>
        <p:txBody>
          <a:bodyPr/>
          <a:lstStyle/>
          <a:p>
            <a:r>
              <a:rPr lang="th-TH" sz="2800" dirty="0">
                <a:latin typeface="AngsanaUPC" pitchFamily="18" charset="-34"/>
                <a:cs typeface="AngsanaUPC" pitchFamily="18" charset="-34"/>
              </a:rPr>
              <a:t>      ขอเพิ่มเติมหน่อยนะ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He  feels  </a:t>
            </a:r>
            <a:r>
              <a:rPr lang="en-US" sz="3200" i="1" u="sng" dirty="0">
                <a:latin typeface="AngsanaUPC" pitchFamily="18" charset="-34"/>
                <a:cs typeface="AngsanaUPC" pitchFamily="18" charset="-34"/>
              </a:rPr>
              <a:t>tired</a:t>
            </a:r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.    He  became  </a:t>
            </a:r>
            <a:r>
              <a:rPr lang="en-US" sz="3200" i="1" u="sng" dirty="0">
                <a:latin typeface="AngsanaUPC" pitchFamily="18" charset="-34"/>
                <a:cs typeface="AngsanaUPC" pitchFamily="18" charset="-34"/>
              </a:rPr>
              <a:t>angry</a:t>
            </a:r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.</a:t>
            </a:r>
            <a:endParaRPr lang="en-US" sz="1100" i="1" dirty="0">
              <a:latin typeface="AngsanaUPC" pitchFamily="18" charset="-34"/>
              <a:cs typeface="AngsanaUPC" pitchFamily="18" charset="-34"/>
            </a:endParaRPr>
          </a:p>
          <a:p>
            <a:endParaRPr lang="en-US" sz="800" i="1" dirty="0">
              <a:latin typeface="AngsanaUPC" pitchFamily="18" charset="-34"/>
              <a:cs typeface="AngsanaUPC" pitchFamily="18" charset="-34"/>
            </a:endParaRPr>
          </a:p>
          <a:p>
            <a:r>
              <a:rPr lang="th-TH" sz="2800" dirty="0">
                <a:latin typeface="AngsanaUPC" pitchFamily="18" charset="-34"/>
                <a:cs typeface="AngsanaUPC" pitchFamily="18" charset="-34"/>
              </a:rPr>
              <a:t>เห็นตำแหน่งคำคุณศัพท์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(adjective)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ของประโยคตัวอย่างไหม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? 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มันอยู่หลังคำกริยาที่เทียบเท่า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Verb to be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ก็คือ  </a:t>
            </a:r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linking verbs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นั่นเอง ได้แก่คำเหล่านี้จ๊ะ</a:t>
            </a:r>
          </a:p>
          <a:p>
            <a:endParaRPr lang="th-TH" sz="800" dirty="0">
              <a:latin typeface="AngsanaUPC" pitchFamily="18" charset="-34"/>
              <a:cs typeface="AngsanaUPC" pitchFamily="18" charset="-34"/>
            </a:endParaRP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 get  / feel  / look  / smell  / seem  / taste  / sound  / appear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 / grow  / prove  / remain  etc. </a:t>
            </a:r>
          </a:p>
          <a:p>
            <a:endParaRPr lang="th-TH" sz="3200" dirty="0">
              <a:latin typeface="5103_tLU_JIUMJIUM" pitchFamily="2" charset="0"/>
              <a:cs typeface="5103_tLU_JIUMJIUM" pitchFamily="2" charset="0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362" y="214290"/>
            <a:ext cx="595310" cy="785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คำบรรยายภาพแบบวงรี 6"/>
          <p:cNvSpPr/>
          <p:nvPr/>
        </p:nvSpPr>
        <p:spPr>
          <a:xfrm>
            <a:off x="571472" y="1357298"/>
            <a:ext cx="428628" cy="642942"/>
          </a:xfrm>
          <a:prstGeom prst="wedgeEllipseCallout">
            <a:avLst>
              <a:gd name="adj1" fmla="val 111487"/>
              <a:gd name="adj2" fmla="val -11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คำบรรยายภาพแบบสี่เหลี่ยมมุมมน 4"/>
          <p:cNvSpPr/>
          <p:nvPr/>
        </p:nvSpPr>
        <p:spPr>
          <a:xfrm>
            <a:off x="500034" y="285728"/>
            <a:ext cx="571504" cy="714380"/>
          </a:xfrm>
          <a:prstGeom prst="wedgeRoundRectCallout">
            <a:avLst>
              <a:gd name="adj1" fmla="val 84483"/>
              <a:gd name="adj2" fmla="val 90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800" dirty="0">
                <a:solidFill>
                  <a:schemeClr val="tx1"/>
                </a:solidFill>
                <a:latin typeface="5103_tLU_JIUMJIUM" pitchFamily="2" charset="0"/>
                <a:cs typeface="5103_tLU_JIUMJIUM" pitchFamily="2" charset="0"/>
              </a:rPr>
              <a:t>    </a:t>
            </a:r>
            <a:r>
              <a:rPr lang="th-TH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อยากรู้จักประเภทของคำคุณศัพท์ </a:t>
            </a:r>
            <a:r>
              <a:rPr lang="en-US" sz="3100" i="1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(adjective) </a:t>
            </a:r>
            <a:r>
              <a:rPr lang="th-TH" sz="31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หลายๆ ประเภทจัง</a:t>
            </a:r>
          </a:p>
        </p:txBody>
      </p:sp>
      <p:pic>
        <p:nvPicPr>
          <p:cNvPr id="4" name="Content Placeholder 3" descr="C:\Documents and Settings\admin\Desktop\ภาพตกแต่ง\asclub_net_a94952614349c0f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500066" cy="714381"/>
          </a:xfrm>
          <a:prstGeom prst="rect">
            <a:avLst/>
          </a:prstGeom>
          <a:noFill/>
        </p:spPr>
      </p:pic>
      <p:pic>
        <p:nvPicPr>
          <p:cNvPr id="6" name="Picture 2" descr="C:\Documents and Settings\admin\Desktop\ภาพตกแต่ง\297788[1]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1472" y="1285860"/>
            <a:ext cx="500066" cy="6429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85852" y="1428736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AngsanaUPC" pitchFamily="18" charset="-34"/>
                <a:cs typeface="AngsanaUPC" pitchFamily="18" charset="-34"/>
              </a:rPr>
              <a:t>ได้สิ มีคำตัวอย่างให้ดูด้วยจ๊ะ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472" y="2047957"/>
            <a:ext cx="821537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ngsanaUPC" pitchFamily="18" charset="-34"/>
                <a:cs typeface="AngsanaUPC" pitchFamily="18" charset="-34"/>
              </a:rPr>
              <a:t>1)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 คำคุณศัพท์บอกจำนวน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,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 บอกลำดับที่</a:t>
            </a:r>
          </a:p>
          <a:p>
            <a:r>
              <a:rPr lang="en-US" i="1" dirty="0">
                <a:latin typeface="AngsanaUPC" pitchFamily="18" charset="-34"/>
                <a:cs typeface="AngsanaUPC" pitchFamily="18" charset="-34"/>
              </a:rPr>
              <a:t>one      three      five      twelve     fourteen     </a:t>
            </a:r>
          </a:p>
          <a:p>
            <a:r>
              <a:rPr lang="en-US" i="1" dirty="0">
                <a:latin typeface="AngsanaUPC" pitchFamily="18" charset="-34"/>
                <a:cs typeface="AngsanaUPC" pitchFamily="18" charset="-34"/>
              </a:rPr>
              <a:t>first      third      fifth     fifteenth    twentieth       </a:t>
            </a:r>
          </a:p>
          <a:p>
            <a:r>
              <a:rPr lang="en-US" dirty="0">
                <a:latin typeface="AngsanaUPC" pitchFamily="18" charset="-34"/>
                <a:cs typeface="AngsanaUPC" pitchFamily="18" charset="-34"/>
              </a:rPr>
              <a:t>2) 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คำคุณศัพท์เกี่ยวกับสี </a:t>
            </a:r>
          </a:p>
          <a:p>
            <a:r>
              <a:rPr lang="en-US" i="1" dirty="0">
                <a:latin typeface="AngsanaUPC" pitchFamily="18" charset="-34"/>
                <a:cs typeface="AngsanaUPC" pitchFamily="18" charset="-34"/>
              </a:rPr>
              <a:t>red     green     blue     grey      brown    white    </a:t>
            </a:r>
          </a:p>
          <a:p>
            <a:r>
              <a:rPr lang="en-US" dirty="0">
                <a:latin typeface="AngsanaUPC" pitchFamily="18" charset="-34"/>
                <a:cs typeface="AngsanaUPC" pitchFamily="18" charset="-34"/>
              </a:rPr>
              <a:t>3)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คำคุณศัพท์เกี่ยวกับขนาด</a:t>
            </a:r>
          </a:p>
          <a:p>
            <a:r>
              <a:rPr lang="en-US" i="1" dirty="0">
                <a:latin typeface="AngsanaUPC" pitchFamily="18" charset="-34"/>
                <a:cs typeface="AngsanaUPC" pitchFamily="18" charset="-34"/>
              </a:rPr>
              <a:t>small     tall      short     thin      wide     deep     </a:t>
            </a:r>
          </a:p>
          <a:p>
            <a:r>
              <a:rPr lang="en-US" dirty="0">
                <a:latin typeface="AngsanaUPC" pitchFamily="18" charset="-34"/>
                <a:cs typeface="AngsanaUPC" pitchFamily="18" charset="-34"/>
              </a:rPr>
              <a:t>4) </a:t>
            </a:r>
            <a:r>
              <a:rPr lang="th-TH" dirty="0">
                <a:latin typeface="AngsanaUPC" pitchFamily="18" charset="-34"/>
                <a:cs typeface="AngsanaUPC" pitchFamily="18" charset="-34"/>
              </a:rPr>
              <a:t> คำคุณศัพท์แสดงความเป็นเจ้าของ</a:t>
            </a:r>
          </a:p>
          <a:p>
            <a:r>
              <a:rPr lang="en-US" sz="3200" i="1" dirty="0">
                <a:latin typeface="AngsanaUPC" pitchFamily="18" charset="-34"/>
                <a:cs typeface="AngsanaUPC" pitchFamily="18" charset="-34"/>
              </a:rPr>
              <a:t>my   your   his   her   our   their      </a:t>
            </a:r>
            <a:endParaRPr lang="th-TH" sz="3200" i="1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คำบรรยายภาพแบบวงรี 4"/>
          <p:cNvSpPr/>
          <p:nvPr/>
        </p:nvSpPr>
        <p:spPr>
          <a:xfrm>
            <a:off x="467544" y="214290"/>
            <a:ext cx="603994" cy="773262"/>
          </a:xfrm>
          <a:prstGeom prst="wedgeEllipseCallout">
            <a:avLst>
              <a:gd name="adj1" fmla="val 92584"/>
              <a:gd name="adj2" fmla="val 341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3127240" cy="758952"/>
          </a:xfrm>
        </p:spPr>
        <p:txBody>
          <a:bodyPr>
            <a:normAutofit/>
          </a:bodyPr>
          <a:lstStyle/>
          <a:p>
            <a:r>
              <a:rPr lang="th-TH" sz="2800" dirty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ยังมีต่อจ๊ะ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5)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คำคุณศัพท์เกี่ยวกับเชื้อชาติและภาษา  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Thai       English        Chinese       Japanese   </a:t>
            </a:r>
            <a:r>
              <a:rPr lang="en-US" sz="2800" dirty="0">
                <a:latin typeface="AngsanaUPC" pitchFamily="18" charset="-34"/>
                <a:cs typeface="AngsanaUPC" pitchFamily="18" charset="-34"/>
              </a:rPr>
              <a:t>        </a:t>
            </a: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6)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คำคุณศัพท์บอกคุณสมบัติ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good      new          dirty         cold             </a:t>
            </a:r>
          </a:p>
          <a:p>
            <a:r>
              <a:rPr lang="en-US" sz="2800" dirty="0">
                <a:latin typeface="AngsanaUPC" pitchFamily="18" charset="-34"/>
                <a:cs typeface="AngsanaUPC" pitchFamily="18" charset="-34"/>
              </a:rPr>
              <a:t>7) </a:t>
            </a:r>
            <a:r>
              <a:rPr lang="th-TH" sz="2800" dirty="0">
                <a:latin typeface="AngsanaUPC" pitchFamily="18" charset="-34"/>
                <a:cs typeface="AngsanaUPC" pitchFamily="18" charset="-34"/>
              </a:rPr>
              <a:t>คำคุณศัพท์บอกอารมณ์และความรู้สึก</a:t>
            </a:r>
          </a:p>
          <a:p>
            <a:r>
              <a:rPr lang="en-US" sz="2800" i="1" dirty="0">
                <a:latin typeface="AngsanaUPC" pitchFamily="18" charset="-34"/>
                <a:cs typeface="AngsanaUPC" pitchFamily="18" charset="-34"/>
              </a:rPr>
              <a:t>happy      sad        angry         sick             </a:t>
            </a:r>
          </a:p>
          <a:p>
            <a:endParaRPr lang="en-US" sz="2800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" name="Picture 2" descr="C:\Documents and Settings\admin\Desktop\ภาพตกแต่ง\297788[1]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7544" y="214290"/>
            <a:ext cx="603994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ทศบาล">
  <a:themeElements>
    <a:clrScheme name="ระดับสีเทา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ทศบาล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เทศบาล">
  <a:themeElements>
    <a:clrScheme name="ระดับสีเทา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เทศบาล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ทศบาล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Words>1847</Words>
  <Application>Microsoft Office PowerPoint</Application>
  <PresentationFormat>On-screen Show (4:3)</PresentationFormat>
  <Paragraphs>216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5103_tLU_JIUMJIUM</vt:lpstr>
      <vt:lpstr>AngsanaUPC</vt:lpstr>
      <vt:lpstr>Arial</vt:lpstr>
      <vt:lpstr>Calibri</vt:lpstr>
      <vt:lpstr>Century Schoolbook</vt:lpstr>
      <vt:lpstr>Cordia New</vt:lpstr>
      <vt:lpstr>Georgia</vt:lpstr>
      <vt:lpstr>Wingdings</vt:lpstr>
      <vt:lpstr>Wingdings 2</vt:lpstr>
      <vt:lpstr>เทศบาล</vt:lpstr>
      <vt:lpstr>ชุดรูปแบบของ Office</vt:lpstr>
      <vt:lpstr>1_เทศบาล</vt:lpstr>
      <vt:lpstr>คำคุณศัพท์</vt:lpstr>
      <vt:lpstr>               มารู้จักคำ adjective …….. </vt:lpstr>
      <vt:lpstr>  ก็คำคุณศัพท์ไง เช่น น้อยหน่าเป็นเด็กผู้หญิงสวยคนหนึ่ง, แบงค์เป็นเด็กผู้ชายอ้วนคนหนึ่ง, หรือ เบสเป็นเด็กผู้หญิงผอมคนหนึ่ง</vt:lpstr>
      <vt:lpstr>คำที่เกี่ยวกับสี ขนาด จำนวน ลำดับที่ และคำที่บอกคุณสมบัติทั่วๆไป จ๊ะ ยกตัวอย่าง เช่น คำว่า สูง. เตี้ยหรือสั้น, หนา, ขี้เกียจ, ขยัน และ อีกเยอะแยะจ๊ะ</vt:lpstr>
      <vt:lpstr>PowerPoint Presentation</vt:lpstr>
      <vt:lpstr>PowerPoint Presentation</vt:lpstr>
      <vt:lpstr>      ขอเพิ่มเติมหน่อยนะ</vt:lpstr>
      <vt:lpstr>    อยากรู้จักประเภทของคำคุณศัพท์ (adjective) หลายๆ ประเภทจัง</vt:lpstr>
      <vt:lpstr>ยังมีต่อจ๊ะ</vt:lpstr>
      <vt:lpstr>                   เอ! เราลองมาใส่คำ adjective ให้ถูกตำแหน่งดีกว่า</vt:lpstr>
      <vt:lpstr>PowerPoint Presentation</vt:lpstr>
      <vt:lpstr>PowerPoint Presentation</vt:lpstr>
      <vt:lpstr>                          ตำแหน่งของคำคุณศัพท์ (adjective) ก็สำคัญนะ ยกตัวอย่างจ๊ะ</vt:lpstr>
      <vt:lpstr>ตำแหน่งของคำคุณศัพท์ adjective  ต่อนะจ๊ะ</vt:lpstr>
      <vt:lpstr>                      ลองทำแบบฝึกหัดดูนะจ๊ะ</vt:lpstr>
      <vt:lpstr>ไม่ยากเลยค่ะ</vt:lpstr>
      <vt:lpstr>    ถูกต้องค่ะ  ลองมาดูตารางการวางตำแหน่งคำคุณศัพท์ (adjective) ดีกว่า</vt:lpstr>
      <vt:lpstr>   ไม่ยากเลย สบายมาก ชัวร์ค่ะ</vt:lpstr>
      <vt:lpstr>          การเปรียบเทียบคำคุณศัพท์ (adjective) ก็เป็นเรื่องสำคัญที่ต้องรู้นะค่ะ</vt:lpstr>
      <vt:lpstr>PowerPoint Presentation</vt:lpstr>
      <vt:lpstr>มีหลักการใช้คำคุณศัพท์ขั้นกว่า และขั้นสูงสุด ดังนี้ค่ะ</vt:lpstr>
      <vt:lpstr>                ยังมีต่อจ๊ะ</vt:lpstr>
      <vt:lpstr>ลองมาดูแบบฝึกหัดกันดีกว่า   </vt:lpstr>
      <vt:lpstr>                                                                            ถูกต้องค่ะ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รู้จักคำ adjective หรือปล่าว</dc:title>
  <dc:creator>owner</dc:creator>
  <cp:lastModifiedBy>Tanwipa Thongmai</cp:lastModifiedBy>
  <cp:revision>119</cp:revision>
  <dcterms:created xsi:type="dcterms:W3CDTF">2012-11-27T21:23:37Z</dcterms:created>
  <dcterms:modified xsi:type="dcterms:W3CDTF">2022-02-16T08:35:21Z</dcterms:modified>
</cp:coreProperties>
</file>